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61" r:id="rId3"/>
    <p:sldId id="258" r:id="rId4"/>
    <p:sldId id="259" r:id="rId5"/>
    <p:sldId id="260" r:id="rId6"/>
    <p:sldId id="261" r:id="rId7"/>
    <p:sldId id="344" r:id="rId8"/>
    <p:sldId id="359" r:id="rId9"/>
    <p:sldId id="306" r:id="rId10"/>
    <p:sldId id="349" r:id="rId11"/>
    <p:sldId id="355" r:id="rId12"/>
    <p:sldId id="310" r:id="rId13"/>
    <p:sldId id="358"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dirty="0">
                <a:solidFill>
                  <a:schemeClr val="tx1"/>
                </a:solidFill>
                <a:latin typeface="Helvetica" pitchFamily="2" charset="0"/>
              </a:rPr>
              <a:t>FY 2025 </a:t>
            </a:r>
            <a:r>
              <a:rPr lang="en-US" sz="2500" dirty="0">
                <a:solidFill>
                  <a:schemeClr val="tx1"/>
                </a:solidFill>
                <a:effectLst/>
                <a:latin typeface="Aptos" panose="020B0004020202020204" pitchFamily="34" charset="0"/>
                <a:ea typeface="Calibri" panose="020F0502020204030204" pitchFamily="34" charset="0"/>
              </a:rPr>
              <a:t>Strategic Plan Alignment </a:t>
            </a:r>
            <a:r>
              <a:rPr lang="en-US" sz="2500">
                <a:solidFill>
                  <a:schemeClr val="tx1"/>
                </a:solidFill>
                <a:effectLst/>
                <a:latin typeface="Aptos" panose="020B0004020202020204" pitchFamily="34" charset="0"/>
                <a:ea typeface="Calibri" panose="020F0502020204030204" pitchFamily="34" charset="0"/>
              </a:rPr>
              <a:t>and Budget Presentation</a:t>
            </a:r>
            <a:endParaRPr lang="en-US" sz="2500" dirty="0">
              <a:solidFill>
                <a:schemeClr val="tx1"/>
              </a:solidFill>
              <a:latin typeface="Helvetica" pitchFamily="2" charset="0"/>
            </a:endParaRPr>
          </a:p>
          <a:p>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dirty="0">
                <a:solidFill>
                  <a:schemeClr val="bg2">
                    <a:lumMod val="25000"/>
                  </a:schemeClr>
                </a:solidFill>
              </a:rPr>
              <a:t>Steps to complete the slides for the campus presentations:</a:t>
            </a:r>
          </a:p>
          <a:p>
            <a:pPr marL="238125" indent="-238125">
              <a:buFont typeface="+mj-lt"/>
              <a:buAutoNum type="arabicPeriod"/>
            </a:pPr>
            <a:r>
              <a:rPr lang="en-US" sz="1400" b="1" dirty="0">
                <a:solidFill>
                  <a:schemeClr val="bg2">
                    <a:lumMod val="25000"/>
                  </a:schemeClr>
                </a:solidFill>
              </a:rPr>
              <a:t>Choose Action (Keep Doing, Stop, Start):</a:t>
            </a:r>
            <a:endParaRPr lang="en-US" sz="1400" b="1" dirty="0">
              <a:solidFill>
                <a:schemeClr val="bg2">
                  <a:lumMod val="25000"/>
                </a:schemeClr>
              </a:solidFill>
              <a:ea typeface="Calibri"/>
              <a:cs typeface="Calibri"/>
            </a:endParaRPr>
          </a:p>
          <a:p>
            <a:pPr lvl="1"/>
            <a:r>
              <a:rPr lang="en-US" sz="1200" b="1" dirty="0">
                <a:solidFill>
                  <a:schemeClr val="bg2">
                    <a:lumMod val="25000"/>
                  </a:schemeClr>
                </a:solidFill>
              </a:rPr>
              <a:t>Keep (x2)</a:t>
            </a:r>
            <a:r>
              <a:rPr lang="en-US" sz="1200" dirty="0">
                <a:solidFill>
                  <a:schemeClr val="bg2">
                    <a:lumMod val="25000"/>
                  </a:schemeClr>
                </a:solidFill>
              </a:rPr>
              <a:t>: If the division/college is keeping or expanding an action that has proven to be valuable and contributes positively to the strategic plan.</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Stop (x3)</a:t>
            </a:r>
            <a:r>
              <a:rPr lang="en-US" sz="1200" dirty="0">
                <a:solidFill>
                  <a:schemeClr val="bg2">
                    <a:lumMod val="25000"/>
                  </a:schemeClr>
                </a:solidFill>
              </a:rPr>
              <a:t>: If the division/college is discontinuing or ending a particular activity.</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Start (x1)</a:t>
            </a:r>
            <a:r>
              <a:rPr lang="en-US" sz="1200" dirty="0">
                <a:solidFill>
                  <a:schemeClr val="bg2">
                    <a:lumMod val="25000"/>
                  </a:schemeClr>
                </a:solidFill>
              </a:rPr>
              <a:t>: If the division/college is initiating something new or beginning a new endeavor.</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Specify the Topic:</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Fill in the blank with the specific subject or area being addressed. This could be a project, task, or broader concept.</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State the Reason for Action:</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Clearly articulate the rationale behind the chosen action. Why is the division/college keeping, stopping, or starting this particular topic.</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Align with Priority/Goal:</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Choose the strategic plan priority and goal the action aligns with for the topic. This helps to connect the decision with the broader university plan.</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Highlight Measurable Impact:</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Provide the measurable impact. This could be in terms of outcomes, results, or benefits.</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Relate to Pillar:</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Connect the proposed action to a foundational pillar (enrollment, retention, completion, or agility.) </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Supportive Data</a:t>
            </a:r>
            <a:endParaRPr lang="en-US" sz="1400" b="1"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Finance and Operations</a:t>
            </a: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845992610"/>
              </p:ext>
            </p:extLst>
          </p:nvPr>
        </p:nvGraphicFramePr>
        <p:xfrm>
          <a:off x="979344" y="1575368"/>
          <a:ext cx="10374456" cy="442896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Finance and Operations </a:t>
                      </a:r>
                      <a:r>
                        <a:rPr lang="en-US" sz="1900" b="0" kern="1200" dirty="0">
                          <a:solidFill>
                            <a:srgbClr val="000000"/>
                          </a:solidFill>
                          <a:latin typeface="+mn-lt"/>
                          <a:ea typeface="+mn-ea"/>
                          <a:cs typeface="+mn-cs"/>
                        </a:rPr>
                        <a:t>plans to stop outsourcing functions that are both more efficient and effective in house because </a:t>
                      </a:r>
                      <a:r>
                        <a:rPr lang="en-US" sz="1900" b="0" kern="1200" dirty="0">
                          <a:solidFill>
                            <a:srgbClr val="000000"/>
                          </a:solidFill>
                        </a:rPr>
                        <a:t>SHSU employees are part of the fabric of who we are. This action aligns with Strategy 2:  Embody a culture of excellence and Goal 2.2 - Align processes and resources, such as staffing, facilities, technology, and other assets to strategic priorities </a:t>
                      </a:r>
                      <a:r>
                        <a:rPr lang="en-US" sz="1900" b="0" kern="1200" dirty="0">
                          <a:solidFill>
                            <a:schemeClr val="accent1">
                              <a:lumMod val="75000"/>
                            </a:schemeClr>
                          </a:solidFill>
                        </a:rPr>
                        <a:t> </a:t>
                      </a:r>
                      <a:r>
                        <a:rPr lang="en-US" sz="1900" b="0" kern="1200" dirty="0">
                          <a:solidFill>
                            <a:srgbClr val="000000"/>
                          </a:solidFill>
                        </a:rPr>
                        <a:t>and will increase response time, reduce expenses, and support operations in achieving Pillar 4 – Agility.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6556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4141349141"/>
              </p:ext>
            </p:extLst>
          </p:nvPr>
        </p:nvGraphicFramePr>
        <p:xfrm>
          <a:off x="979344" y="1575368"/>
          <a:ext cx="10374456" cy="495950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Finance and Operations </a:t>
                      </a:r>
                      <a:r>
                        <a:rPr lang="en-US" sz="1900" b="0" kern="1200" dirty="0">
                          <a:solidFill>
                            <a:srgbClr val="000000"/>
                          </a:solidFill>
                          <a:latin typeface="+mn-lt"/>
                          <a:ea typeface="+mn-ea"/>
                          <a:cs typeface="+mn-cs"/>
                        </a:rPr>
                        <a:t>plans to stop waste by continuously reviewing expenditures, resource usage,  and processes because we are all charged with being good stewards of the university’s resources. This action aligns with Strategy 2: A </a:t>
                      </a:r>
                      <a:r>
                        <a:rPr lang="en-US" sz="1900" b="0" kern="1200" dirty="0">
                          <a:solidFill>
                            <a:srgbClr val="000000"/>
                          </a:solidFill>
                        </a:rPr>
                        <a:t>culture of excellence and Goal 2.6 Revenue Optimization and will allow valuable resources to be used in ways that impact the University and achieve Pillar 4- agility.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pPr marL="285750" indent="-285750">
                        <a:buFont typeface="Arial" panose="020B0604020202020204" pitchFamily="34" charset="0"/>
                        <a:buChar char="•"/>
                      </a:pPr>
                      <a:r>
                        <a:rPr lang="en-US" b="1" dirty="0">
                          <a:solidFill>
                            <a:srgbClr val="000000"/>
                          </a:solidFill>
                        </a:rPr>
                        <a:t>Energy management</a:t>
                      </a:r>
                    </a:p>
                    <a:p>
                      <a:pPr marL="285750" indent="-285750">
                        <a:buFont typeface="Arial" panose="020B0604020202020204" pitchFamily="34" charset="0"/>
                        <a:buChar char="•"/>
                      </a:pPr>
                      <a:r>
                        <a:rPr lang="en-US" b="1" dirty="0">
                          <a:solidFill>
                            <a:srgbClr val="000000"/>
                          </a:solidFill>
                        </a:rPr>
                        <a:t>Business Process Review</a:t>
                      </a:r>
                    </a:p>
                    <a:p>
                      <a:pPr marL="285750" indent="-285750">
                        <a:buFont typeface="Arial" panose="020B0604020202020204" pitchFamily="34" charset="0"/>
                        <a:buChar char="•"/>
                      </a:pPr>
                      <a:r>
                        <a:rPr lang="en-US" b="1" dirty="0">
                          <a:solidFill>
                            <a:srgbClr val="000000"/>
                          </a:solidFill>
                        </a:rPr>
                        <a:t>Compliance Reviews</a:t>
                      </a:r>
                    </a:p>
                    <a:p>
                      <a:pPr marL="285750" indent="-285750">
                        <a:buFont typeface="Arial" panose="020B0604020202020204" pitchFamily="34" charset="0"/>
                        <a:buChar char="•"/>
                      </a:pPr>
                      <a:r>
                        <a:rPr lang="en-US" b="1" dirty="0">
                          <a:solidFill>
                            <a:srgbClr val="000000"/>
                          </a:solidFill>
                        </a:rPr>
                        <a:t>Paper forms</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104908963"/>
              </p:ext>
            </p:extLst>
          </p:nvPr>
        </p:nvGraphicFramePr>
        <p:xfrm>
          <a:off x="979344" y="1575368"/>
          <a:ext cx="10374456" cy="459263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Finance and Operations plans </a:t>
                      </a:r>
                      <a:r>
                        <a:rPr lang="en-US" sz="1900" b="0" kern="1200" dirty="0">
                          <a:solidFill>
                            <a:srgbClr val="000000"/>
                          </a:solidFill>
                          <a:latin typeface="+mn-lt"/>
                          <a:ea typeface="+mn-ea"/>
                          <a:cs typeface="+mn-cs"/>
                        </a:rPr>
                        <a:t>to start a review of campus spaces because campus spaces are closely linked to the overall engagement, well-being, and belonging of a student. This action aligns with Strategy 1: Prioritize Student Success and Student Access </a:t>
                      </a:r>
                      <a:r>
                        <a:rPr lang="en-US" sz="1900" b="0" kern="1200" dirty="0">
                          <a:solidFill>
                            <a:srgbClr val="000000"/>
                          </a:solidFill>
                        </a:rPr>
                        <a:t>and Goal 1.1 – Recruit, retain, graduate, and empower students to drive sustainable growth and will have an impact in student engagement and well-being which will support achievement of Pillar 2- Retention.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pPr marL="285750" indent="-285750">
                        <a:buFont typeface="Arial" panose="020B0604020202020204" pitchFamily="34" charset="0"/>
                        <a:buChar char="•"/>
                      </a:pPr>
                      <a:r>
                        <a:rPr lang="en-US" b="1" dirty="0">
                          <a:solidFill>
                            <a:srgbClr val="000000"/>
                          </a:solidFill>
                        </a:rPr>
                        <a:t>Accessibility Study</a:t>
                      </a:r>
                    </a:p>
                    <a:p>
                      <a:pPr marL="285750" indent="-285750">
                        <a:buFont typeface="Arial" panose="020B0604020202020204" pitchFamily="34" charset="0"/>
                        <a:buChar char="•"/>
                      </a:pPr>
                      <a:r>
                        <a:rPr lang="en-US" b="1" dirty="0">
                          <a:solidFill>
                            <a:srgbClr val="000000"/>
                          </a:solidFill>
                        </a:rPr>
                        <a:t>Traffic Study</a:t>
                      </a:r>
                    </a:p>
                    <a:p>
                      <a:pPr marL="285750" indent="-285750">
                        <a:buFont typeface="Arial" panose="020B0604020202020204" pitchFamily="34" charset="0"/>
                        <a:buChar char="•"/>
                      </a:pPr>
                      <a:r>
                        <a:rPr lang="en-US" b="1" dirty="0">
                          <a:solidFill>
                            <a:srgbClr val="000000"/>
                          </a:solidFill>
                        </a:rPr>
                        <a:t>Wayfinding</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Finance and Operation</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sz="2400" b="0" kern="1200" dirty="0">
                <a:solidFill>
                  <a:srgbClr val="000000"/>
                </a:solidFill>
                <a:latin typeface="+mn-lt"/>
                <a:ea typeface="+mn-ea"/>
                <a:cs typeface="+mn-cs"/>
              </a:rPr>
              <a:t>using data and feedback to continuously improve services</a:t>
            </a:r>
          </a:p>
          <a:p>
            <a:pPr lvl="1"/>
            <a:r>
              <a:rPr lang="en-US" sz="2400" b="0" kern="1200" dirty="0">
                <a:solidFill>
                  <a:srgbClr val="000000"/>
                </a:solidFill>
                <a:latin typeface="+mn-lt"/>
                <a:ea typeface="+mn-ea"/>
                <a:cs typeface="+mn-cs"/>
              </a:rPr>
              <a:t>expanding services and programs to support students and employees  </a:t>
            </a:r>
            <a:endParaRPr lang="en-US" dirty="0">
              <a:solidFill>
                <a:schemeClr val="bg2">
                  <a:lumMod val="25000"/>
                </a:schemeClr>
              </a:solidFill>
              <a:latin typeface="Helvetica"/>
            </a:endParaRPr>
          </a:p>
          <a:p>
            <a:pPr>
              <a:spcBef>
                <a:spcPts val="2400"/>
              </a:spcBef>
            </a:pPr>
            <a:r>
              <a:rPr lang="en-US" sz="2400" b="1" dirty="0">
                <a:solidFill>
                  <a:schemeClr val="bg2">
                    <a:lumMod val="25000"/>
                  </a:schemeClr>
                </a:solidFill>
                <a:latin typeface="Helvetica"/>
              </a:rPr>
              <a:t>STOP DOING</a:t>
            </a:r>
          </a:p>
          <a:p>
            <a:pPr lvl="1"/>
            <a:r>
              <a:rPr lang="en-US" sz="2400" b="0" kern="1200" dirty="0">
                <a:solidFill>
                  <a:srgbClr val="000000"/>
                </a:solidFill>
                <a:latin typeface="+mn-lt"/>
                <a:ea typeface="+mn-ea"/>
                <a:cs typeface="+mn-cs"/>
              </a:rPr>
              <a:t>requiring approvals for redundant or immaterial items</a:t>
            </a:r>
          </a:p>
          <a:p>
            <a:pPr lvl="1"/>
            <a:r>
              <a:rPr lang="en-US" sz="2400" b="0" kern="1200" dirty="0">
                <a:solidFill>
                  <a:srgbClr val="000000"/>
                </a:solidFill>
                <a:latin typeface="+mn-lt"/>
                <a:ea typeface="+mn-ea"/>
                <a:cs typeface="+mn-cs"/>
              </a:rPr>
              <a:t>outsourcing functions that are both more efficient and effective in house</a:t>
            </a:r>
            <a:endParaRPr lang="en-US" dirty="0">
              <a:solidFill>
                <a:srgbClr val="000000"/>
              </a:solidFill>
            </a:endParaRPr>
          </a:p>
          <a:p>
            <a:pPr lvl="1"/>
            <a:r>
              <a:rPr lang="en-US" sz="2400" b="0" kern="1200" dirty="0">
                <a:solidFill>
                  <a:srgbClr val="000000"/>
                </a:solidFill>
                <a:latin typeface="+mn-lt"/>
                <a:ea typeface="+mn-ea"/>
                <a:cs typeface="+mn-cs"/>
              </a:rPr>
              <a:t>waste by continuously reviewing expenditures, resource usage,  and processes </a:t>
            </a:r>
            <a:endParaRPr lang="en-US" dirty="0">
              <a:solidFill>
                <a:schemeClr val="bg2">
                  <a:lumMod val="25000"/>
                </a:schemeClr>
              </a:solidFill>
              <a:latin typeface="Helvetica"/>
            </a:endParaRPr>
          </a:p>
          <a:p>
            <a:pPr>
              <a:spcBef>
                <a:spcPts val="2400"/>
              </a:spcBef>
            </a:pPr>
            <a:r>
              <a:rPr lang="en-US" sz="2400" b="1" dirty="0">
                <a:solidFill>
                  <a:schemeClr val="bg2">
                    <a:lumMod val="25000"/>
                  </a:schemeClr>
                </a:solidFill>
                <a:latin typeface="Helvetica"/>
              </a:rPr>
              <a:t>START DOING</a:t>
            </a:r>
          </a:p>
          <a:p>
            <a:pPr lvl="1"/>
            <a:r>
              <a:rPr lang="en-US" sz="2400" b="0" kern="1200" dirty="0">
                <a:solidFill>
                  <a:srgbClr val="000000"/>
                </a:solidFill>
                <a:latin typeface="+mn-lt"/>
                <a:ea typeface="+mn-ea"/>
                <a:cs typeface="+mn-cs"/>
              </a:rPr>
              <a:t>a review of campus spaces </a:t>
            </a:r>
            <a:endParaRPr lang="en-US" dirty="0">
              <a:solidFill>
                <a:schemeClr val="bg2">
                  <a:lumMod val="25000"/>
                </a:schemeClr>
              </a:solidFill>
              <a:latin typeface="Helvetica"/>
            </a:endParaRPr>
          </a:p>
        </p:txBody>
      </p:sp>
    </p:spTree>
    <p:extLst>
      <p:ext uri="{BB962C8B-B14F-4D97-AF65-F5344CB8AC3E}">
        <p14:creationId xmlns:p14="http://schemas.microsoft.com/office/powerpoint/2010/main" val="163086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Finance and Operations</a:t>
            </a:r>
          </a:p>
        </p:txBody>
      </p:sp>
      <p:sp>
        <p:nvSpPr>
          <p:cNvPr id="5" name="Content Placeholder 2">
            <a:extLst>
              <a:ext uri="{FF2B5EF4-FFF2-40B4-BE49-F238E27FC236}">
                <a16:creationId xmlns:a16="http://schemas.microsoft.com/office/drawing/2014/main" id="{48096E4E-E61F-2A46-CF60-EE8BC8FAED66}"/>
              </a:ext>
            </a:extLst>
          </p:cNvPr>
          <p:cNvSpPr>
            <a:spLocks noGrp="1"/>
          </p:cNvSpPr>
          <p:nvPr>
            <p:ph idx="1"/>
          </p:nvPr>
        </p:nvSpPr>
        <p:spPr>
          <a:xfrm>
            <a:off x="848137" y="1825625"/>
            <a:ext cx="4946374" cy="4898542"/>
          </a:xfrm>
        </p:spPr>
        <p:txBody>
          <a:bodyPr>
            <a:normAutofit fontScale="92500" lnSpcReduction="20000"/>
          </a:bodyPr>
          <a:lstStyle/>
          <a:p>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People and Procurement Operations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Human Resources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Title IX &amp; Discrimination</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Payroll</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Procurement &amp; Disbursements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University Real Estate</a:t>
            </a:r>
          </a:p>
          <a:p>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Public Safety Services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Police </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Emergency Management</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Parking &amp; Transportation</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Compliance &amp; Insurance</a:t>
            </a:r>
          </a:p>
          <a:p>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Controller</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Banking &amp; Debt Management </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Facilities Management &amp; Business Services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General Accounting</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Financial Accounting</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Property &amp; Surplus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Office of Research &amp; Sponsored Programs</a:t>
            </a:r>
          </a:p>
          <a:p>
            <a:pPr lvl="1"/>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Student Financial Services</a:t>
            </a:r>
          </a:p>
        </p:txBody>
      </p:sp>
      <p:sp>
        <p:nvSpPr>
          <p:cNvPr id="6" name="Content Placeholder 2">
            <a:extLst>
              <a:ext uri="{FF2B5EF4-FFF2-40B4-BE49-F238E27FC236}">
                <a16:creationId xmlns:a16="http://schemas.microsoft.com/office/drawing/2014/main" id="{5969EB18-809E-ABAD-EFEB-EE75885DC0BE}"/>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900" dirty="0">
                <a:solidFill>
                  <a:schemeClr val="bg2">
                    <a:lumMod val="25000"/>
                  </a:schemeClr>
                </a:solidFill>
                <a:latin typeface="Helvetica" pitchFamily="2" charset="0"/>
              </a:rPr>
              <a:t>Facilities</a:t>
            </a:r>
          </a:p>
          <a:p>
            <a:pPr lvl="2">
              <a:lnSpc>
                <a:spcPct val="70000"/>
              </a:lnSpc>
            </a:pPr>
            <a:r>
              <a:rPr lang="en-US" sz="1500" dirty="0">
                <a:solidFill>
                  <a:schemeClr val="bg2">
                    <a:lumMod val="25000"/>
                  </a:schemeClr>
                </a:solidFill>
                <a:latin typeface="Helvetica" pitchFamily="2" charset="0"/>
              </a:rPr>
              <a:t>Facilities Campus Services</a:t>
            </a:r>
          </a:p>
          <a:p>
            <a:pPr lvl="2">
              <a:lnSpc>
                <a:spcPct val="70000"/>
              </a:lnSpc>
            </a:pPr>
            <a:r>
              <a:rPr lang="en-US" sz="1500" dirty="0">
                <a:solidFill>
                  <a:schemeClr val="bg2">
                    <a:lumMod val="25000"/>
                  </a:schemeClr>
                </a:solidFill>
                <a:latin typeface="Helvetica" pitchFamily="2" charset="0"/>
              </a:rPr>
              <a:t>Environmental Health &amp; Safety</a:t>
            </a:r>
          </a:p>
          <a:p>
            <a:pPr lvl="2">
              <a:lnSpc>
                <a:spcPct val="70000"/>
              </a:lnSpc>
            </a:pPr>
            <a:r>
              <a:rPr lang="en-US" sz="1500" dirty="0">
                <a:solidFill>
                  <a:schemeClr val="bg2">
                    <a:lumMod val="25000"/>
                  </a:schemeClr>
                </a:solidFill>
                <a:latin typeface="Helvetica" pitchFamily="2" charset="0"/>
              </a:rPr>
              <a:t>Facilities Planning &amp; Construction</a:t>
            </a:r>
          </a:p>
          <a:p>
            <a:pPr lvl="2">
              <a:lnSpc>
                <a:spcPct val="70000"/>
              </a:lnSpc>
            </a:pPr>
            <a:r>
              <a:rPr lang="en-US" sz="1500" dirty="0">
                <a:solidFill>
                  <a:schemeClr val="bg2">
                    <a:lumMod val="25000"/>
                  </a:schemeClr>
                </a:solidFill>
                <a:latin typeface="Helvetica" pitchFamily="2" charset="0"/>
              </a:rPr>
              <a:t>Facilities Services</a:t>
            </a:r>
          </a:p>
          <a:p>
            <a:pPr lvl="2">
              <a:lnSpc>
                <a:spcPct val="70000"/>
              </a:lnSpc>
            </a:pPr>
            <a:r>
              <a:rPr lang="en-US" sz="1500" dirty="0">
                <a:solidFill>
                  <a:schemeClr val="bg2">
                    <a:lumMod val="25000"/>
                  </a:schemeClr>
                </a:solidFill>
                <a:latin typeface="Helvetica" pitchFamily="2" charset="0"/>
              </a:rPr>
              <a:t>Residence Life Maintenance &amp; Facilities</a:t>
            </a:r>
          </a:p>
          <a:p>
            <a:pPr lvl="1"/>
            <a:r>
              <a:rPr lang="en-US" sz="1900" dirty="0">
                <a:solidFill>
                  <a:schemeClr val="bg2">
                    <a:lumMod val="25000"/>
                  </a:schemeClr>
                </a:solidFill>
                <a:latin typeface="Helvetica" pitchFamily="2" charset="0"/>
              </a:rPr>
              <a:t>Auxiliary Services</a:t>
            </a:r>
          </a:p>
          <a:p>
            <a:pPr lvl="2">
              <a:lnSpc>
                <a:spcPct val="70000"/>
              </a:lnSpc>
            </a:pPr>
            <a:r>
              <a:rPr lang="en-US" sz="1500" dirty="0">
                <a:solidFill>
                  <a:schemeClr val="bg2">
                    <a:lumMod val="25000"/>
                  </a:schemeClr>
                </a:solidFill>
                <a:latin typeface="Helvetica" pitchFamily="2" charset="0"/>
              </a:rPr>
              <a:t>Dining Services/Aramark</a:t>
            </a:r>
          </a:p>
          <a:p>
            <a:pPr lvl="2">
              <a:lnSpc>
                <a:spcPct val="70000"/>
              </a:lnSpc>
            </a:pPr>
            <a:r>
              <a:rPr lang="en-US" sz="1500" dirty="0">
                <a:solidFill>
                  <a:schemeClr val="bg2">
                    <a:lumMod val="25000"/>
                  </a:schemeClr>
                </a:solidFill>
                <a:latin typeface="Helvetica" pitchFamily="2" charset="0"/>
              </a:rPr>
              <a:t>Barnes &amp; Noble Bookstore</a:t>
            </a:r>
          </a:p>
          <a:p>
            <a:pPr lvl="2">
              <a:lnSpc>
                <a:spcPct val="70000"/>
              </a:lnSpc>
            </a:pPr>
            <a:r>
              <a:rPr lang="en-US" sz="1500" dirty="0">
                <a:solidFill>
                  <a:schemeClr val="bg2">
                    <a:lumMod val="25000"/>
                  </a:schemeClr>
                </a:solidFill>
                <a:latin typeface="Helvetica" pitchFamily="2" charset="0"/>
              </a:rPr>
              <a:t>Student Financial Services</a:t>
            </a:r>
          </a:p>
          <a:p>
            <a:pPr lvl="2">
              <a:lnSpc>
                <a:spcPct val="70000"/>
              </a:lnSpc>
            </a:pPr>
            <a:r>
              <a:rPr lang="en-US" sz="1500" dirty="0">
                <a:solidFill>
                  <a:schemeClr val="bg2">
                    <a:lumMod val="25000"/>
                  </a:schemeClr>
                </a:solidFill>
                <a:latin typeface="Helvetica" pitchFamily="2" charset="0"/>
              </a:rPr>
              <a:t>Vending</a:t>
            </a:r>
          </a:p>
          <a:p>
            <a:pPr lvl="2">
              <a:lnSpc>
                <a:spcPct val="70000"/>
              </a:lnSpc>
            </a:pPr>
            <a:r>
              <a:rPr lang="en-US" sz="1500" dirty="0">
                <a:solidFill>
                  <a:schemeClr val="bg2">
                    <a:lumMod val="25000"/>
                  </a:schemeClr>
                </a:solidFill>
                <a:latin typeface="Helvetica" pitchFamily="2" charset="0"/>
              </a:rPr>
              <a:t>Bearkat Course</a:t>
            </a:r>
          </a:p>
          <a:p>
            <a:pPr lvl="2">
              <a:lnSpc>
                <a:spcPct val="70000"/>
              </a:lnSpc>
            </a:pPr>
            <a:r>
              <a:rPr lang="en-US" sz="1500" dirty="0">
                <a:solidFill>
                  <a:schemeClr val="bg2">
                    <a:lumMod val="25000"/>
                  </a:schemeClr>
                </a:solidFill>
                <a:latin typeface="Helvetica" pitchFamily="2" charset="0"/>
              </a:rPr>
              <a:t>Ricoh</a:t>
            </a:r>
          </a:p>
          <a:p>
            <a:pPr lvl="2">
              <a:lnSpc>
                <a:spcPct val="70000"/>
              </a:lnSpc>
            </a:pPr>
            <a:r>
              <a:rPr lang="en-US" sz="1500" dirty="0">
                <a:solidFill>
                  <a:schemeClr val="bg2">
                    <a:lumMod val="25000"/>
                  </a:schemeClr>
                </a:solidFill>
                <a:latin typeface="Helvetica" pitchFamily="2" charset="0"/>
              </a:rPr>
              <a:t>University Hotel</a:t>
            </a:r>
          </a:p>
          <a:p>
            <a:pPr lvl="2">
              <a:lnSpc>
                <a:spcPct val="70000"/>
              </a:lnSpc>
            </a:pPr>
            <a:r>
              <a:rPr lang="en-US" sz="1500" dirty="0">
                <a:solidFill>
                  <a:schemeClr val="bg2">
                    <a:lumMod val="25000"/>
                  </a:schemeClr>
                </a:solidFill>
                <a:latin typeface="Helvetica" pitchFamily="2" charset="0"/>
              </a:rPr>
              <a:t>Event Logistics</a:t>
            </a:r>
          </a:p>
          <a:p>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539298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85000" lnSpcReduction="1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Acquired 192-bed apartment complex to provide additional student housing.</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Named Natalie Isaac as the pregnancy and parenting student liaison.</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Assisted in discussions on the implementation of additional funding for student scholarships.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Worked with CWS to provide an increase of pay to department students.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Started pilot Kat Tracks route to Gibbs Ranch for Spring 24 lab classes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Implemented SFS-03 Fiscal Responsibility of Student Accounts that makes it possible to send transcripts to potential employers or other educational institutions.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Extended dining hours to accommodate class schedules Monday-Thursday 5-8pm to 5pm-10pm Monday – Thursday, and Friday 5-8pm.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Acquired 4.8 acres near the College of Medicine for expected health-education growth</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 partnership with the SHSU Food Pantry, Aramark - SH Hospitality donated over 1,000 meals to the Swipe Out Hunger program for the fall and spring semesters.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Human Resources Professional Development team partnered with Services for Students with Disabilities (SSD) and the Student Counseling Center to pilot three Learning Academies sessions—two for faculty and one for staff—focused on effectively supporting students on the autism spectrum.</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85000" lnSpcReduction="1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Worked to provide key financial information to include proformas and other analysis for proposed programs.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Increasing proactive policing and positive contact culture across campus and within community for safe campus environment.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Implemented PeopleAdmin student application process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Created Student Employee Supervisor training to familiarize supervisors with the hiring process and guide our students new to the workforce.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Supported addition of departmental trainings, such as for the registrar and academic advising to our Talent Management learning management system.</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Increased work on sustainability – Completed turndown projects at CHSS and Old Main Market.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Facilities Management has worked with a third-party consultant to evaluate, organize, and prioritize deferred and upcoming maintenance task which to be addressed over the next 10 years.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Implemented Skeleton Crew Days to aid in employee flexibility and avoiding burnout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Created a transparent look into budget processes by discussions of the LAR exceptional items request that had not formally been discussed with all colleges.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People Operations provided employee flu shots on campus in coordination with H-E-B.</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70000" lnSpcReduction="2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Promoting SHSU to HUB vendors statewide, to increase our service options.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PPO employees presented at the SACUBO Winter Meeting, TALA Meeting, Education Law Association, and CUPAHR Annual and Regional Conferences.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HR Professional Development celebrated the 10th anniversary of the SHSU Leadership Academy (a program with multi-agency participation).</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UPD is currently in the process of having the department’s Texas Police Chiefs Association (TPCA) accreditation program reapproved with TPCA in conjunction with official reviews by TSUS and Campus Administration.</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Rhonda Beassie and Jessica Smith from People Operations presented “Leveraging Employees for the Coming AI” at the College and University Professional Association for Human Resources (CUPAHR) National Conference on October 2nd and the regional CUPAHR Conference on October 13th.</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Charity Walker was an opening keynote panelist for the SACUBO Fall Workshop discussing the Employee Value Proposition.</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Rhonda Beassie and Charity Walker presented “Overcoming Generational Gaps – Leading a Multi-Generational Workforce” at the SACUBO Fall Workshop in Alexandria, Virginia.</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Rhonda Beassie presented a paper with Vince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Lechuga</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entitled “Protecting Controversial Speech in the Marketplace of Ideas” at the Annual Conference of the Education Law Association in Reno, NV.</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With the hire of Joel Starkey as the Real Estate Coordinator, SHSU established a University Real Estate Office.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Officer David Hernandez received recognition from the Polk County Sheriff’s Department for his efforts and assistance during the search for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Audrii</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Cunningham by Sheriff Byron Lyons.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Officer Robert Hernandez was recognized by the Conroe Police Department Police Academy as the Top Overall Recruit of his Academy Class during graduation on February 29th. </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85000" lnSpcReduction="2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HR attending Saturdays at Sam to promote student employment options to prospective students and their families.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Have assigned personnel within the police department to engage with colleges on campus to create relationships that will benefit student and the department with key opportunities for internships.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Sent 40 pallets of computer equipment to the TDCJ Wynne Unit Computer Recovery Program to be refurbished and given to school districts across the state.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Property office assisted 1,446 customers including 419 SHSU employees, 11 school districts, 34 TDCJ units/offices, and 28 other Texas Agencies in 2023, including the Madisonville Police Department, New Waverly Fire Station,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Crabbs</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Prairie VFD, Trinity ISD, and Huntsville ISD.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Worked with the City of Huntsville to improve the recycling efforts across campus. City of Huntsville is now taking recycled cardboard.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Aramark-SH Hospitality partnered with Kats for CASA, a community service-based organization, dedicated to supporting and promoting the advocacy of children. Aramark-SH Hospitality gifted a $2,500 grant and helped organize a clothing drive in November and December.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University Real Estate Office facilitated acquisition of a 4.8-acre parcel in Conroe, contiguous to the site of the College of Osteopathic Medicine and planned Health Professions Building.</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Detective Chanda Brown traveled to Mississippi for a joint investigation with the FBI, pre-briefing before a high-risk arrest/search warrant was executed. The suspect was arrested for scamming one of our students, and Detective Brown identified multiple other victims based on her investigation.</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622554864"/>
              </p:ext>
            </p:extLst>
          </p:nvPr>
        </p:nvGraphicFramePr>
        <p:xfrm>
          <a:off x="979344" y="1575368"/>
          <a:ext cx="10374456" cy="489743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Finance and Operations plans </a:t>
                      </a:r>
                      <a:r>
                        <a:rPr lang="en-US" sz="1900" b="0" kern="1200" dirty="0">
                          <a:solidFill>
                            <a:srgbClr val="000000"/>
                          </a:solidFill>
                          <a:latin typeface="+mn-lt"/>
                          <a:ea typeface="+mn-ea"/>
                          <a:cs typeface="+mn-cs"/>
                        </a:rPr>
                        <a:t>to keep using data and feedback to continuously improve services </a:t>
                      </a:r>
                      <a:r>
                        <a:rPr lang="en-US" sz="1900" b="0" kern="1200" dirty="0">
                          <a:solidFill>
                            <a:srgbClr val="000000"/>
                          </a:solidFill>
                        </a:rPr>
                        <a:t>because responsive services are critical to meeting the needs of an agile environment. This action aligns with Strategy 2: Embody a culture of excellence and Goal 2.2 – Align processes and resources, such as staffing, facilities, technology, and other assets to strategic priorities and will work to remove barriers and streamline efforts in achieving Pillar 4 – agility.</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pPr marL="342900" indent="-342900" algn="l" defTabSz="914400" rtl="0" eaLnBrk="1" latinLnBrk="0" hangingPunct="1">
                        <a:buFont typeface="Arial" panose="020B0604020202020204" pitchFamily="34" charset="0"/>
                        <a:buChar char="•"/>
                      </a:pPr>
                      <a:r>
                        <a:rPr lang="en-US" sz="1900" b="1" kern="1200" dirty="0">
                          <a:solidFill>
                            <a:srgbClr val="000000"/>
                          </a:solidFill>
                        </a:rPr>
                        <a:t>Creation of a committee to review all Bearkat Bundle issues each semester.</a:t>
                      </a:r>
                    </a:p>
                    <a:p>
                      <a:pPr marL="342900" indent="-342900" algn="l" defTabSz="914400" rtl="0" eaLnBrk="1" latinLnBrk="0" hangingPunct="1">
                        <a:buFont typeface="Arial" panose="020B0604020202020204" pitchFamily="34" charset="0"/>
                        <a:buChar char="•"/>
                      </a:pPr>
                      <a:r>
                        <a:rPr lang="en-US" sz="1900" b="1" kern="1200" dirty="0">
                          <a:solidFill>
                            <a:srgbClr val="000000"/>
                          </a:solidFill>
                        </a:rPr>
                        <a:t>Reviewing space utilization data to determine immediate and future space needs</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762625949"/>
              </p:ext>
            </p:extLst>
          </p:nvPr>
        </p:nvGraphicFramePr>
        <p:xfrm>
          <a:off x="979344" y="1575368"/>
          <a:ext cx="10374456" cy="486695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Finance and Operations plans to </a:t>
                      </a:r>
                      <a:r>
                        <a:rPr lang="en-US" sz="1900" b="0" kern="1200" dirty="0">
                          <a:solidFill>
                            <a:srgbClr val="000000"/>
                          </a:solidFill>
                          <a:latin typeface="+mn-lt"/>
                          <a:ea typeface="+mn-ea"/>
                          <a:cs typeface="+mn-cs"/>
                        </a:rPr>
                        <a:t>keep expanding services and programs to support students and employees </a:t>
                      </a:r>
                      <a:r>
                        <a:rPr lang="en-US" sz="1900" b="0" kern="1200" dirty="0">
                          <a:solidFill>
                            <a:srgbClr val="000000"/>
                          </a:solidFill>
                        </a:rPr>
                        <a:t>because it provides students with necessary resources and accommodations to help them succeed. This action aligns with Strategy 1: Prioritize Student Success and Student Access and Goal 1.1 – Recruit, retain, graduate, and empower students to drive sustainable growth </a:t>
                      </a:r>
                      <a:r>
                        <a:rPr lang="en-US" sz="1900" b="0" kern="1200" dirty="0">
                          <a:solidFill>
                            <a:srgbClr val="000000"/>
                          </a:solidFill>
                          <a:latin typeface="+mn-lt"/>
                          <a:ea typeface="+mn-ea"/>
                          <a:cs typeface="+mn-cs"/>
                        </a:rPr>
                        <a:t>and will have an impact on student success in achieving Pillar 2 - retention.</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pPr marL="285750" indent="-285750">
                        <a:buFont typeface="Arial" panose="020B0604020202020204" pitchFamily="34" charset="0"/>
                        <a:buChar char="•"/>
                      </a:pPr>
                      <a:r>
                        <a:rPr lang="en-US" b="1" dirty="0">
                          <a:solidFill>
                            <a:srgbClr val="000000"/>
                          </a:solidFill>
                        </a:rPr>
                        <a:t>Pregnant and Parenting Students</a:t>
                      </a:r>
                    </a:p>
                    <a:p>
                      <a:pPr marL="285750" indent="-285750">
                        <a:buFont typeface="Arial" panose="020B0604020202020204" pitchFamily="34" charset="0"/>
                        <a:buChar char="•"/>
                      </a:pPr>
                      <a:r>
                        <a:rPr lang="en-US" b="1" dirty="0">
                          <a:solidFill>
                            <a:srgbClr val="000000"/>
                          </a:solidFill>
                        </a:rPr>
                        <a:t>Department of Public Safety Awareness Programs</a:t>
                      </a:r>
                    </a:p>
                    <a:p>
                      <a:pPr marL="285750" indent="-285750">
                        <a:buFont typeface="Arial" panose="020B0604020202020204" pitchFamily="34" charset="0"/>
                        <a:buChar char="•"/>
                      </a:pPr>
                      <a:r>
                        <a:rPr lang="en-US" b="1" dirty="0">
                          <a:solidFill>
                            <a:srgbClr val="000000"/>
                          </a:solidFill>
                        </a:rPr>
                        <a:t>Kat Tracks</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1781732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709530788"/>
              </p:ext>
            </p:extLst>
          </p:nvPr>
        </p:nvGraphicFramePr>
        <p:xfrm>
          <a:off x="979344" y="1575368"/>
          <a:ext cx="10374456" cy="459263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Finance and Operations </a:t>
                      </a:r>
                      <a:r>
                        <a:rPr lang="en-US" sz="1900" b="0" kern="1200" dirty="0">
                          <a:solidFill>
                            <a:srgbClr val="000000"/>
                          </a:solidFill>
                          <a:latin typeface="+mn-lt"/>
                          <a:ea typeface="+mn-ea"/>
                          <a:cs typeface="+mn-cs"/>
                        </a:rPr>
                        <a:t>plans to stop requiring approvals for redundant or immaterial items because these items take valuable time away from achieving goals and limit our overall agility. This action aligns with Strategy 2: Embody a culture </a:t>
                      </a:r>
                      <a:r>
                        <a:rPr lang="en-US" sz="1900" b="0" kern="1200" dirty="0">
                          <a:solidFill>
                            <a:srgbClr val="000000"/>
                          </a:solidFill>
                        </a:rPr>
                        <a:t>of excellence and Goal 2.2 – Align processes and resources, such as staffing, facilities, technology, and other assets to strategic priorities</a:t>
                      </a:r>
                      <a:r>
                        <a:rPr lang="en-US" sz="1900" b="0" kern="1200" dirty="0">
                          <a:solidFill>
                            <a:schemeClr val="accent1">
                              <a:lumMod val="75000"/>
                            </a:schemeClr>
                          </a:solidFill>
                        </a:rPr>
                        <a:t> </a:t>
                      </a:r>
                      <a:r>
                        <a:rPr lang="en-US" sz="1900" b="0" kern="1200" dirty="0">
                          <a:solidFill>
                            <a:srgbClr val="000000"/>
                          </a:solidFill>
                        </a:rPr>
                        <a:t>and will have an impact of removing redundant work and expediting cycles which will help to achieve Pillar 4- Agility.</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pPr marL="285750" indent="-285750">
                        <a:buFont typeface="Arial" panose="020B0604020202020204" pitchFamily="34" charset="0"/>
                        <a:buChar char="•"/>
                      </a:pPr>
                      <a:r>
                        <a:rPr lang="en-US" b="1" dirty="0">
                          <a:solidFill>
                            <a:srgbClr val="000000"/>
                          </a:solidFill>
                        </a:rPr>
                        <a:t>COBs</a:t>
                      </a:r>
                    </a:p>
                    <a:p>
                      <a:pPr marL="285750" indent="-285750">
                        <a:buFont typeface="Arial" panose="020B0604020202020204" pitchFamily="34" charset="0"/>
                        <a:buChar char="•"/>
                      </a:pPr>
                      <a:r>
                        <a:rPr lang="en-US" b="1" dirty="0">
                          <a:solidFill>
                            <a:srgbClr val="000000"/>
                          </a:solidFill>
                        </a:rPr>
                        <a:t>Other</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5828</TotalTime>
  <Words>1732</Words>
  <Application>Microsoft Office PowerPoint</Application>
  <PresentationFormat>Widescreen</PresentationFormat>
  <Paragraphs>160</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Acumin Pro Black</vt:lpstr>
      <vt:lpstr>Aptos</vt:lpstr>
      <vt:lpstr>Arial</vt:lpstr>
      <vt:lpstr>Calibri</vt:lpstr>
      <vt:lpstr>Calibri Light</vt:lpstr>
      <vt:lpstr>Helvetica</vt:lpstr>
      <vt:lpstr>Helvetica Neue</vt:lpstr>
      <vt:lpstr>Helvetica Oblique</vt:lpstr>
      <vt:lpstr>Office Theme 2013 - 2022</vt:lpstr>
      <vt:lpstr>Finance and Operations</vt:lpstr>
      <vt:lpstr>Finance and Operations</vt:lpstr>
      <vt:lpstr>FY 2024 Accomplishments</vt:lpstr>
      <vt:lpstr>FY 2024 Accomplishments</vt:lpstr>
      <vt:lpstr>FY 2024 Accomplishments</vt:lpstr>
      <vt:lpstr>FY 2024 Accomplishments</vt:lpstr>
      <vt:lpstr>PowerPoint Presentation</vt:lpstr>
      <vt:lpstr>PowerPoint Presentation</vt:lpstr>
      <vt:lpstr>PowerPoint Presentation</vt:lpstr>
      <vt:lpstr>PowerPoint Presentation</vt:lpstr>
      <vt:lpstr>PowerPoint Presentation</vt:lpstr>
      <vt:lpstr>PowerPoint Presentation</vt:lpstr>
      <vt:lpstr>Finance and Operation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Buffaloe, Sierra</cp:lastModifiedBy>
  <cp:revision>13</cp:revision>
  <dcterms:created xsi:type="dcterms:W3CDTF">2023-01-09T16:14:47Z</dcterms:created>
  <dcterms:modified xsi:type="dcterms:W3CDTF">2024-04-15T17:29:56Z</dcterms:modified>
</cp:coreProperties>
</file>